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1" d="100"/>
          <a:sy n="51" d="100"/>
        </p:scale>
        <p:origin x="-1206" y="-2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4DF12-2FE8-48AC-9638-36E3E2E1E88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E798C-39B7-4570-A8B7-F1C2269133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38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08112" y="188366"/>
            <a:ext cx="6461248" cy="8848131"/>
            <a:chOff x="208112" y="188366"/>
            <a:chExt cx="6461248" cy="8848131"/>
          </a:xfrm>
        </p:grpSpPr>
        <p:sp>
          <p:nvSpPr>
            <p:cNvPr id="4" name="正方形/長方形 3"/>
            <p:cNvSpPr/>
            <p:nvPr/>
          </p:nvSpPr>
          <p:spPr>
            <a:xfrm>
              <a:off x="208112" y="188367"/>
              <a:ext cx="6461248" cy="884813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1" descr="表紙(部分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656" y="251520"/>
              <a:ext cx="3525517" cy="923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4365104" y="287378"/>
              <a:ext cx="1944216" cy="90024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indent="133350" algn="ctr">
                <a:spcAft>
                  <a:spcPts val="0"/>
                </a:spcAft>
              </a:pPr>
              <a:r>
                <a:rPr lang="ja-JP" altLang="en-US" sz="1050" kern="100" dirty="0" smtClean="0">
                  <a:ea typeface="ＭＳ 明朝"/>
                  <a:cs typeface="Times New Roman"/>
                </a:rPr>
                <a:t>号外</a:t>
              </a:r>
              <a:endParaRPr lang="en-US" altLang="ja-JP" sz="1050" kern="100" dirty="0" smtClean="0">
                <a:ea typeface="ＭＳ 明朝"/>
                <a:cs typeface="Times New Roman"/>
              </a:endParaRPr>
            </a:p>
            <a:p>
              <a:pPr indent="133350" algn="r">
                <a:spcAft>
                  <a:spcPts val="0"/>
                </a:spcAft>
              </a:pPr>
              <a:endParaRPr lang="en-US" altLang="ja-JP" sz="1050" kern="100" dirty="0">
                <a:ea typeface="ＭＳ 明朝"/>
                <a:cs typeface="Times New Roman"/>
              </a:endParaRPr>
            </a:p>
            <a:p>
              <a:pPr indent="133350" algn="r">
                <a:spcAft>
                  <a:spcPts val="0"/>
                </a:spcAft>
              </a:pPr>
              <a:r>
                <a:rPr lang="en-US" altLang="ja-JP" sz="1050" kern="100" dirty="0">
                  <a:ea typeface="ＭＳ 明朝"/>
                  <a:cs typeface="Times New Roman"/>
                </a:rPr>
                <a:t> </a:t>
              </a:r>
              <a:endParaRPr lang="ja-JP" altLang="ja-JP" sz="1050" kern="100" dirty="0">
                <a:ea typeface="ＭＳ 明朝"/>
                <a:cs typeface="Times New Roman"/>
              </a:endParaRPr>
            </a:p>
            <a:p>
              <a:pPr indent="133350" algn="r">
                <a:spcAft>
                  <a:spcPts val="0"/>
                </a:spcAft>
              </a:pPr>
              <a:r>
                <a:rPr lang="ja-JP" altLang="ja-JP" sz="1050" kern="100" dirty="0">
                  <a:ea typeface="ＭＳ 明朝"/>
                  <a:cs typeface="Times New Roman"/>
                </a:rPr>
                <a:t>発行責任</a:t>
              </a:r>
            </a:p>
            <a:p>
              <a:pPr indent="133350" algn="r">
                <a:spcAft>
                  <a:spcPts val="0"/>
                </a:spcAft>
              </a:pPr>
              <a:r>
                <a:rPr lang="ja-JP" altLang="ja-JP" sz="1050" kern="100" dirty="0">
                  <a:ea typeface="ＭＳ 明朝"/>
                  <a:cs typeface="Times New Roman"/>
                </a:rPr>
                <a:t>ひろのオリーブ村</a:t>
              </a:r>
              <a:r>
                <a:rPr lang="ja-JP" altLang="ja-JP" sz="1050" kern="100" dirty="0" smtClean="0">
                  <a:ea typeface="ＭＳ 明朝"/>
                  <a:cs typeface="Times New Roman"/>
                </a:rPr>
                <a:t>事務局</a:t>
              </a:r>
              <a:endParaRPr kumimoji="1" lang="ja-JP" altLang="en-US" sz="1050" dirty="0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4005064" y="188366"/>
              <a:ext cx="0" cy="10712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208112" y="1259632"/>
              <a:ext cx="64612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08112" y="2267744"/>
              <a:ext cx="64612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8112" y="1691680"/>
              <a:ext cx="6461248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　</a:t>
              </a:r>
              <a:r>
                <a:rPr lang="ja-JP" altLang="ja-JP" sz="1050" dirty="0" smtClean="0"/>
                <a:t>・</a:t>
              </a:r>
              <a:r>
                <a:rPr lang="ja-JP" altLang="ja-JP" sz="1050" dirty="0"/>
                <a:t>震災後、広野町の現状をみて何とかしたいと当初</a:t>
              </a:r>
              <a:r>
                <a:rPr lang="en-US" altLang="ja-JP" sz="1050" dirty="0"/>
                <a:t>2</a:t>
              </a:r>
              <a:r>
                <a:rPr lang="ja-JP" altLang="ja-JP" sz="1050" dirty="0"/>
                <a:t>人から半年で</a:t>
              </a:r>
              <a:r>
                <a:rPr lang="en-US" altLang="ja-JP" sz="1050" dirty="0"/>
                <a:t>20</a:t>
              </a:r>
              <a:r>
                <a:rPr lang="ja-JP" altLang="ja-JP" sz="1050" dirty="0"/>
                <a:t>人規模となりミカンに変わる新たな</a:t>
              </a:r>
              <a:r>
                <a:rPr lang="ja-JP" altLang="ja-JP" sz="1050" dirty="0" smtClean="0"/>
                <a:t>町の</a:t>
              </a:r>
              <a:r>
                <a:rPr lang="ja-JP" altLang="ja-JP" sz="1050" dirty="0"/>
                <a:t>シンボルとして、農業と自然の再生と町おこしを起こしたいと活動している。</a:t>
              </a:r>
            </a:p>
            <a:p>
              <a:r>
                <a:rPr lang="ja-JP" altLang="en-US" sz="1050" dirty="0" smtClean="0"/>
                <a:t>　　</a:t>
              </a:r>
              <a:r>
                <a:rPr lang="ja-JP" altLang="ja-JP" sz="1050" dirty="0" smtClean="0"/>
                <a:t>また</a:t>
              </a:r>
              <a:r>
                <a:rPr lang="ja-JP" altLang="ja-JP" sz="1050" dirty="0"/>
                <a:t>、原発事故で今なお避難暮らしを強いられている町民の心に、明るい希望を持てるように</a:t>
              </a:r>
              <a:r>
                <a:rPr lang="ja-JP" altLang="ja-JP" sz="1050" dirty="0" smtClean="0"/>
                <a:t>取り組んでいる 。</a:t>
              </a:r>
              <a:endParaRPr lang="ja-JP" altLang="ja-JP" sz="1050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56462" y="1331640"/>
              <a:ext cx="1435826" cy="2880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ja-JP" sz="1400" b="1" dirty="0" smtClean="0">
                  <a:latin typeface="+mn-ea"/>
                </a:rPr>
                <a:t>会</a:t>
              </a:r>
              <a:r>
                <a:rPr lang="ja-JP" altLang="ja-JP" sz="1400" b="1" dirty="0">
                  <a:latin typeface="+mn-ea"/>
                </a:rPr>
                <a:t>の発足と</a:t>
              </a:r>
              <a:r>
                <a:rPr lang="ja-JP" altLang="ja-JP" sz="1400" b="1" dirty="0" smtClean="0">
                  <a:latin typeface="+mn-ea"/>
                </a:rPr>
                <a:t>思い</a:t>
              </a:r>
              <a:endParaRPr lang="en-US" altLang="ja-JP" sz="1400" b="1" dirty="0">
                <a:latin typeface="+mn-ea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52128" y="2339752"/>
              <a:ext cx="1728192" cy="2880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latin typeface="+mn-ea"/>
                </a:rPr>
                <a:t>主な</a:t>
              </a:r>
              <a:r>
                <a:rPr lang="ja-JP" altLang="en-US" sz="1400" b="1" dirty="0" smtClean="0">
                  <a:latin typeface="+mn-ea"/>
                </a:rPr>
                <a:t>活動内容</a:t>
              </a:r>
              <a:endParaRPr lang="en-US" altLang="ja-JP" sz="1400" b="1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80119" y="2771800"/>
              <a:ext cx="30099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 smtClean="0"/>
                <a:t>【</a:t>
              </a:r>
              <a:r>
                <a:rPr lang="ja-JP" altLang="ja-JP" sz="1200" b="1" dirty="0" smtClean="0"/>
                <a:t>挿し木作り</a:t>
              </a:r>
              <a:r>
                <a:rPr lang="en-US" altLang="ja-JP" sz="1200" b="1" dirty="0" smtClean="0"/>
                <a:t>】</a:t>
              </a:r>
              <a:r>
                <a:rPr lang="ja-JP" altLang="ja-JP" sz="1200" b="1" dirty="0"/>
                <a:t>　</a:t>
              </a:r>
              <a:r>
                <a:rPr lang="ja-JP" altLang="ja-JP" sz="1050" dirty="0"/>
                <a:t>　　　　　　　　　　　</a:t>
              </a:r>
            </a:p>
            <a:p>
              <a:r>
                <a:rPr lang="ja-JP" altLang="ja-JP" sz="1050" dirty="0"/>
                <a:t>　・</a:t>
              </a:r>
              <a:r>
                <a:rPr lang="en-US" altLang="ja-JP" sz="1050" dirty="0" smtClean="0"/>
                <a:t>2012.</a:t>
              </a:r>
              <a:r>
                <a:rPr lang="ja-JP" altLang="en-US" sz="1050" dirty="0" smtClean="0"/>
                <a:t>年</a:t>
              </a:r>
              <a:r>
                <a:rPr lang="en-US" altLang="ja-JP" sz="1050" dirty="0" smtClean="0"/>
                <a:t>7</a:t>
              </a:r>
              <a:r>
                <a:rPr lang="ja-JP" altLang="en-US" sz="1050" dirty="0" smtClean="0"/>
                <a:t>月、</a:t>
              </a:r>
              <a:r>
                <a:rPr lang="en-US" altLang="ja-JP" sz="1050" dirty="0" smtClean="0"/>
                <a:t>9</a:t>
              </a:r>
              <a:r>
                <a:rPr lang="ja-JP" altLang="en-US" sz="1050" dirty="0" smtClean="0"/>
                <a:t>月、</a:t>
              </a:r>
              <a:r>
                <a:rPr lang="en-US" altLang="ja-JP" sz="1050" dirty="0" smtClean="0"/>
                <a:t>10</a:t>
              </a:r>
              <a:r>
                <a:rPr lang="ja-JP" altLang="en-US" sz="1050" dirty="0" smtClean="0"/>
                <a:t>月</a:t>
              </a:r>
              <a:r>
                <a:rPr lang="ja-JP" altLang="ja-JP" sz="1050" dirty="0"/>
                <a:t>　　　　　　　　　　　　　</a:t>
              </a:r>
            </a:p>
            <a:p>
              <a:r>
                <a:rPr lang="ja-JP" altLang="en-US" sz="1050" dirty="0" smtClean="0"/>
                <a:t>　・</a:t>
              </a:r>
              <a:r>
                <a:rPr lang="en-US" altLang="ja-JP" sz="1050" dirty="0" smtClean="0"/>
                <a:t>2013</a:t>
              </a:r>
              <a:r>
                <a:rPr lang="ja-JP" altLang="en-US" sz="1050" dirty="0" smtClean="0"/>
                <a:t>年　</a:t>
              </a:r>
              <a:r>
                <a:rPr lang="en-US" altLang="ja-JP" sz="1050" dirty="0" smtClean="0"/>
                <a:t>6</a:t>
              </a:r>
              <a:r>
                <a:rPr lang="ja-JP" altLang="en-US" sz="1050" dirty="0" smtClean="0"/>
                <a:t>月実施</a:t>
              </a:r>
              <a:endParaRPr lang="en-US" altLang="ja-JP" sz="1050" dirty="0" smtClean="0"/>
            </a:p>
            <a:p>
              <a:r>
                <a:rPr lang="en-US" altLang="ja-JP" sz="1050" b="1" dirty="0" smtClean="0"/>
                <a:t>【</a:t>
              </a:r>
              <a:r>
                <a:rPr lang="ja-JP" altLang="en-US" sz="1050" b="1" dirty="0" smtClean="0"/>
                <a:t>剪定</a:t>
              </a:r>
              <a:r>
                <a:rPr lang="en-US" altLang="ja-JP" sz="1050" b="1" dirty="0" smtClean="0"/>
                <a:t>】</a:t>
              </a:r>
            </a:p>
            <a:p>
              <a:r>
                <a:rPr kumimoji="1" lang="ja-JP" altLang="en-US" sz="1050" dirty="0"/>
                <a:t>　</a:t>
              </a:r>
              <a:r>
                <a:rPr kumimoji="1" lang="ja-JP" altLang="en-US" sz="1050" dirty="0" smtClean="0"/>
                <a:t>・随時実施</a:t>
              </a:r>
              <a:endParaRPr kumimoji="1" lang="ja-JP" altLang="en-US" sz="1050" dirty="0"/>
            </a:p>
          </p:txBody>
        </p:sp>
        <p:pic>
          <p:nvPicPr>
            <p:cNvPr id="14" name="図 13" descr="C:\Users\馬上　義幸\Desktop\ひろのオリーブ村\オリーブプロジェクト\写真\20120909_佐藤宅で挿し木作り\IMGP0697.JP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0223" y="2916062"/>
              <a:ext cx="880745" cy="65976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正方形/長方形 14"/>
            <p:cNvSpPr/>
            <p:nvPr/>
          </p:nvSpPr>
          <p:spPr>
            <a:xfrm>
              <a:off x="280120" y="2771800"/>
              <a:ext cx="2997252" cy="8905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80119" y="3795275"/>
              <a:ext cx="2997253" cy="900246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050" b="1" dirty="0" smtClean="0"/>
                <a:t>【</a:t>
              </a:r>
              <a:r>
                <a:rPr lang="ja-JP" altLang="en-US" sz="1050" b="1" dirty="0" smtClean="0"/>
                <a:t>普及活動</a:t>
              </a:r>
              <a:r>
                <a:rPr lang="en-US" altLang="ja-JP" sz="1050" b="1" dirty="0" smtClean="0"/>
                <a:t>】</a:t>
              </a:r>
              <a:r>
                <a:rPr lang="ja-JP" altLang="ja-JP" sz="1050" dirty="0"/>
                <a:t>　</a:t>
              </a:r>
              <a:r>
                <a:rPr lang="ja-JP" altLang="ja-JP" sz="1050" dirty="0" smtClean="0"/>
                <a:t>ひろの</a:t>
              </a:r>
              <a:r>
                <a:rPr lang="ja-JP" altLang="ja-JP" sz="1050" dirty="0"/>
                <a:t>オリーブ村の活動</a:t>
              </a:r>
              <a:r>
                <a:rPr lang="ja-JP" altLang="ja-JP" sz="1050" dirty="0" smtClean="0"/>
                <a:t>説明会</a:t>
              </a:r>
              <a:endParaRPr lang="ja-JP" altLang="ja-JP" sz="1050" dirty="0"/>
            </a:p>
            <a:p>
              <a:r>
                <a:rPr lang="ja-JP" altLang="en-US" sz="1050" dirty="0" smtClean="0"/>
                <a:t>　　</a:t>
              </a:r>
              <a:r>
                <a:rPr lang="ja-JP" altLang="ja-JP" sz="1050" dirty="0" smtClean="0"/>
                <a:t>・</a:t>
              </a:r>
              <a:r>
                <a:rPr lang="en-US" altLang="ja-JP" sz="1050" dirty="0"/>
                <a:t>2013.02.17</a:t>
              </a:r>
              <a:r>
                <a:rPr lang="ja-JP" altLang="ja-JP" sz="1050" dirty="0"/>
                <a:t>（日）</a:t>
              </a:r>
            </a:p>
            <a:p>
              <a:r>
                <a:rPr lang="ja-JP" altLang="en-US" sz="1050" dirty="0" smtClean="0"/>
                <a:t>　　・</a:t>
              </a:r>
              <a:r>
                <a:rPr lang="ja-JP" altLang="en-US" sz="1050" dirty="0"/>
                <a:t>場所：</a:t>
              </a:r>
              <a:r>
                <a:rPr lang="ja-JP" altLang="ja-JP" sz="1050" dirty="0"/>
                <a:t>広野町中央公民館　</a:t>
              </a:r>
              <a:endParaRPr lang="en-US" altLang="ja-JP" sz="1050" dirty="0"/>
            </a:p>
            <a:p>
              <a:r>
                <a:rPr lang="ja-JP" altLang="en-US" sz="1050" dirty="0"/>
                <a:t>　</a:t>
              </a:r>
              <a:r>
                <a:rPr lang="ja-JP" altLang="en-US" sz="1050" dirty="0" smtClean="0"/>
                <a:t>　　　　　</a:t>
              </a:r>
              <a:r>
                <a:rPr lang="en-US" altLang="ja-JP" sz="1050" dirty="0" smtClean="0"/>
                <a:t>2F</a:t>
              </a:r>
              <a:r>
                <a:rPr lang="ja-JP" altLang="ja-JP" sz="1050" dirty="0" smtClean="0"/>
                <a:t>大広間</a:t>
              </a:r>
              <a:endParaRPr lang="ja-JP" altLang="ja-JP" sz="1050" dirty="0"/>
            </a:p>
            <a:p>
              <a:endParaRPr lang="ja-JP" altLang="ja-JP" sz="105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09178" y="2771800"/>
              <a:ext cx="3016166" cy="6048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622776" y="2956774"/>
              <a:ext cx="2230098" cy="438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 smtClean="0"/>
                <a:t>（町役場へ寄贈）</a:t>
              </a:r>
              <a:r>
                <a:rPr lang="ja-JP" altLang="ja-JP" sz="1200" dirty="0"/>
                <a:t>　　</a:t>
              </a:r>
              <a:r>
                <a:rPr lang="ja-JP" altLang="ja-JP" sz="1050" dirty="0"/>
                <a:t>　　　　　　　　　　</a:t>
              </a:r>
            </a:p>
            <a:p>
              <a:r>
                <a:rPr lang="ja-JP" altLang="en-US" sz="1050" dirty="0" smtClean="0"/>
                <a:t>・場所：</a:t>
              </a:r>
              <a:r>
                <a:rPr lang="ja-JP" altLang="ja-JP" sz="1050" dirty="0" smtClean="0"/>
                <a:t>広野町役場</a:t>
              </a:r>
              <a:endParaRPr lang="ja-JP" altLang="ja-JP" sz="1050" dirty="0"/>
            </a:p>
          </p:txBody>
        </p:sp>
        <p:pic>
          <p:nvPicPr>
            <p:cNvPr id="19" name="図 18" descr="C:\Users\馬上　義幸\Desktop\ひろのオリーブ村\オリーブプロジェクト\0901_写真\役場前オリーブ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914" y="3027726"/>
              <a:ext cx="828499" cy="6081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3509178" y="3562832"/>
              <a:ext cx="249940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 smtClean="0"/>
                <a:t>　（</a:t>
              </a:r>
              <a:r>
                <a:rPr lang="ja-JP" altLang="ja-JP" sz="1050" dirty="0" smtClean="0"/>
                <a:t>広野町</a:t>
              </a:r>
              <a:r>
                <a:rPr lang="ja-JP" altLang="ja-JP" sz="1050" dirty="0"/>
                <a:t>小中学校へオリーブ植栽</a:t>
              </a:r>
              <a:r>
                <a:rPr lang="ja-JP" altLang="ja-JP" sz="1050" dirty="0" smtClean="0"/>
                <a:t>実施</a:t>
              </a:r>
              <a:r>
                <a:rPr lang="ja-JP" altLang="en-US" sz="1050" dirty="0" smtClean="0"/>
                <a:t>）</a:t>
              </a:r>
              <a:endParaRPr lang="ja-JP" altLang="ja-JP" sz="1050" dirty="0"/>
            </a:p>
            <a:p>
              <a:r>
                <a:rPr lang="ja-JP" altLang="ja-JP" sz="1050" dirty="0"/>
                <a:t>　</a:t>
              </a:r>
              <a:r>
                <a:rPr lang="ja-JP" altLang="en-US" sz="1050" dirty="0" smtClean="0"/>
                <a:t>・場所：</a:t>
              </a:r>
              <a:r>
                <a:rPr lang="ja-JP" altLang="ja-JP" sz="1050" dirty="0" smtClean="0"/>
                <a:t>広野町</a:t>
              </a:r>
              <a:r>
                <a:rPr lang="ja-JP" altLang="ja-JP" sz="1050" dirty="0"/>
                <a:t>小中学校</a:t>
              </a:r>
            </a:p>
          </p:txBody>
        </p:sp>
        <p:pic>
          <p:nvPicPr>
            <p:cNvPr id="21" name="図 20" descr="C:\Users\馬上　義幸\Desktop\ひろのオリーブ村\オリーブプロジェクト\写真\20121013_小中学校にオリーブ植樹\IMGP0812.JP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1197" y="3994880"/>
              <a:ext cx="842774" cy="5789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図 21" descr="C:\Users\馬上　義幸\Desktop\ひろのオリーブ村\オリーブプロジェクト\写真\20121013_小中学校にオリーブ植樹\IMGP0819.JP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4370" y="3994881"/>
              <a:ext cx="841689" cy="5784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" name="テキスト ボックス 22"/>
            <p:cNvSpPr txBox="1"/>
            <p:nvPr/>
          </p:nvSpPr>
          <p:spPr>
            <a:xfrm>
              <a:off x="3633125" y="4570944"/>
              <a:ext cx="241765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 smtClean="0"/>
                <a:t>（</a:t>
              </a:r>
              <a:r>
                <a:rPr lang="ja-JP" altLang="ja-JP" sz="1050" dirty="0" smtClean="0"/>
                <a:t>二</a:t>
              </a:r>
              <a:r>
                <a:rPr lang="ja-JP" altLang="ja-JP" sz="1050" dirty="0"/>
                <a:t>ツ沼総合</a:t>
              </a:r>
              <a:r>
                <a:rPr lang="ja-JP" altLang="ja-JP" sz="1050" dirty="0" smtClean="0"/>
                <a:t>公園の</a:t>
              </a:r>
              <a:r>
                <a:rPr lang="ja-JP" altLang="ja-JP" sz="1050" dirty="0"/>
                <a:t>シンボル樹の</a:t>
              </a:r>
              <a:r>
                <a:rPr lang="ja-JP" altLang="ja-JP" sz="1050" dirty="0" smtClean="0"/>
                <a:t>植栽</a:t>
              </a:r>
              <a:r>
                <a:rPr lang="ja-JP" altLang="en-US" sz="1050" dirty="0" smtClean="0"/>
                <a:t>）</a:t>
              </a:r>
              <a:endParaRPr lang="ja-JP" altLang="ja-JP" sz="1050" dirty="0"/>
            </a:p>
            <a:p>
              <a:r>
                <a:rPr lang="ja-JP" altLang="en-US" sz="1050" dirty="0" smtClean="0"/>
                <a:t>　・場所：</a:t>
              </a:r>
              <a:r>
                <a:rPr lang="ja-JP" altLang="ja-JP" sz="1050" dirty="0" smtClean="0"/>
                <a:t>二</a:t>
              </a:r>
              <a:r>
                <a:rPr lang="ja-JP" altLang="ja-JP" sz="1050" dirty="0"/>
                <a:t>ツ沼</a:t>
              </a:r>
              <a:r>
                <a:rPr lang="ja-JP" altLang="ja-JP" sz="1050" dirty="0" smtClean="0"/>
                <a:t>総合</a:t>
              </a:r>
              <a:r>
                <a:rPr lang="ja-JP" altLang="ja-JP" sz="1050" dirty="0"/>
                <a:t>公園</a:t>
              </a:r>
              <a:r>
                <a:rPr lang="ja-JP" altLang="ja-JP" sz="1050" dirty="0" smtClean="0"/>
                <a:t>レストラン前</a:t>
              </a:r>
              <a:endParaRPr lang="ja-JP" altLang="ja-JP" sz="1050" dirty="0"/>
            </a:p>
          </p:txBody>
        </p:sp>
        <p:pic>
          <p:nvPicPr>
            <p:cNvPr id="24" name="図 23" descr="C:\Users\馬上　義幸\Desktop\ひろのオリーブ村\オリーブプロジェクト\写真\20130310_二つ沼公園シンボル木\IMGP0003.JPG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8703" y="5009849"/>
              <a:ext cx="686013" cy="5951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図 24" descr="C:\Users\馬上　義幸\Desktop\ひろのオリーブ村\オリーブプロジェクト\写真\20130310_二つ沼公園シンボル木\IMGP0023.jpg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8003" y="5002992"/>
              <a:ext cx="514717" cy="6069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図 25" descr="C:\Users\馬上　義幸\Desktop\ひろのオリーブ村\オリーブプロジェクト\写真\20130310_二つ沼公園シンボル木\IMGP0040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6075" y="5009849"/>
              <a:ext cx="799338" cy="59513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3633125" y="5596662"/>
              <a:ext cx="266429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（</a:t>
              </a:r>
              <a:r>
                <a:rPr lang="ja-JP" altLang="ja-JP" sz="1050" dirty="0"/>
                <a:t>町内石本様米寿記念と</a:t>
              </a:r>
              <a:r>
                <a:rPr lang="ja-JP" altLang="ja-JP" sz="1050" dirty="0" smtClean="0"/>
                <a:t>して</a:t>
              </a:r>
              <a:r>
                <a:rPr lang="ja-JP" altLang="en-US" sz="1050" dirty="0" smtClean="0"/>
                <a:t>小学校へ</a:t>
              </a:r>
              <a:r>
                <a:rPr lang="ja-JP" altLang="ja-JP" sz="1050" dirty="0" smtClean="0"/>
                <a:t>寄贈</a:t>
              </a:r>
              <a:r>
                <a:rPr lang="ja-JP" altLang="en-US" sz="1050" dirty="0" smtClean="0"/>
                <a:t>）</a:t>
              </a:r>
              <a:endParaRPr lang="ja-JP" altLang="ja-JP" sz="1050" dirty="0"/>
            </a:p>
            <a:p>
              <a:r>
                <a:rPr lang="ja-JP" altLang="en-US" sz="1050" dirty="0" smtClean="0"/>
                <a:t>　・場所：</a:t>
              </a:r>
              <a:r>
                <a:rPr lang="ja-JP" altLang="ja-JP" sz="1050" dirty="0" smtClean="0"/>
                <a:t>小学校</a:t>
              </a:r>
              <a:r>
                <a:rPr lang="ja-JP" altLang="ja-JP" sz="1050" dirty="0"/>
                <a:t>駐車場前花壇　</a:t>
              </a:r>
            </a:p>
          </p:txBody>
        </p:sp>
        <p:pic>
          <p:nvPicPr>
            <p:cNvPr id="28" name="図 27" descr="C:\Users\馬上　義幸\Desktop\ひろのオリーブ村\オリーブプロジェクト\写真\20130414_広野小学校へオリーブ植樹（石本あやさんの米寿祝いの寄贈）\IMGP0145.JPG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8536" y="5860633"/>
              <a:ext cx="791001" cy="6761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3633125" y="6532766"/>
              <a:ext cx="266429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（</a:t>
              </a:r>
              <a:r>
                <a:rPr lang="ja-JP" altLang="ja-JP" sz="1050" dirty="0" smtClean="0"/>
                <a:t>二</a:t>
              </a:r>
              <a:r>
                <a:rPr lang="ja-JP" altLang="ja-JP" sz="1050" dirty="0"/>
                <a:t>ツ沼総合公園オリーブ植樹会</a:t>
              </a:r>
              <a:r>
                <a:rPr lang="ja-JP" altLang="ja-JP" sz="1050" dirty="0" smtClean="0"/>
                <a:t>開催</a:t>
              </a:r>
              <a:r>
                <a:rPr lang="ja-JP" altLang="en-US" sz="1050" dirty="0" smtClean="0"/>
                <a:t>）　</a:t>
              </a:r>
              <a:endParaRPr lang="ja-JP" altLang="ja-JP" sz="1050" dirty="0"/>
            </a:p>
            <a:p>
              <a:r>
                <a:rPr lang="ja-JP" altLang="en-US" sz="1050" dirty="0" smtClean="0"/>
                <a:t>　・場所：</a:t>
              </a:r>
              <a:r>
                <a:rPr lang="ja-JP" altLang="ja-JP" sz="1050" dirty="0" smtClean="0"/>
                <a:t>二</a:t>
              </a:r>
              <a:r>
                <a:rPr lang="ja-JP" altLang="ja-JP" sz="1050" dirty="0"/>
                <a:t>ツ沼総合公園風車付近</a:t>
              </a:r>
            </a:p>
          </p:txBody>
        </p:sp>
        <p:pic>
          <p:nvPicPr>
            <p:cNvPr id="30" name="図 20" descr="DSCN026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1908" y="6958686"/>
              <a:ext cx="511267" cy="384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図 21" descr="DSCN02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835" y="6948264"/>
              <a:ext cx="525115" cy="395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図 22" descr="DSCN0275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2373" y="6948265"/>
              <a:ext cx="542050" cy="403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図 24" descr="DSCN0278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40" y="7430775"/>
              <a:ext cx="525535" cy="392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図 25" descr="DSCN0289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5781" y="7414420"/>
              <a:ext cx="516170" cy="409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図 26" descr="DSCN0292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7246" y="7393109"/>
              <a:ext cx="578011" cy="430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図 27" descr="P6021813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003" y="7408196"/>
              <a:ext cx="550054" cy="415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図 36" descr="C:\Users\馬上　義幸\Pictures\デジカメ画像\20130602_nikon_二ツ沼総合公園植樹会\DSCN0276.JPG"/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1788" y="6948264"/>
              <a:ext cx="521617" cy="39519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8" name="グループ化 37"/>
            <p:cNvGrpSpPr/>
            <p:nvPr/>
          </p:nvGrpSpPr>
          <p:grpSpPr>
            <a:xfrm>
              <a:off x="280119" y="4788025"/>
              <a:ext cx="3001359" cy="2006280"/>
              <a:chOff x="6616824" y="7249596"/>
              <a:chExt cx="2803978" cy="2192908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6616824" y="7249596"/>
                <a:ext cx="2803978" cy="21929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050" b="1" dirty="0" smtClean="0"/>
                  <a:t>【</a:t>
                </a:r>
                <a:r>
                  <a:rPr lang="ja-JP" altLang="en-US" sz="1050" b="1" dirty="0" smtClean="0"/>
                  <a:t>マスコミ等</a:t>
                </a:r>
                <a:r>
                  <a:rPr lang="en-US" altLang="ja-JP" sz="1050" b="1" dirty="0" smtClean="0"/>
                  <a:t>】</a:t>
                </a:r>
                <a:endParaRPr lang="ja-JP" altLang="ja-JP" sz="1050" b="1" dirty="0"/>
              </a:p>
              <a:p>
                <a:r>
                  <a:rPr lang="ja-JP" altLang="en-US" sz="1050" dirty="0" smtClean="0"/>
                  <a:t>　・２月</a:t>
                </a:r>
                <a:r>
                  <a:rPr lang="en-US" altLang="ja-JP" sz="1050" dirty="0"/>
                  <a:t>4</a:t>
                </a:r>
                <a:r>
                  <a:rPr lang="ja-JP" altLang="en-US" sz="1050" dirty="0"/>
                  <a:t>日の読売新聞</a:t>
                </a:r>
                <a:r>
                  <a:rPr lang="ja-JP" altLang="en-US" sz="1050" dirty="0" smtClean="0"/>
                  <a:t>に</a:t>
                </a:r>
                <a:endParaRPr lang="en-US" altLang="ja-JP" sz="1050" dirty="0" smtClean="0"/>
              </a:p>
              <a:p>
                <a:r>
                  <a:rPr lang="ja-JP" altLang="en-US" sz="1050" dirty="0"/>
                  <a:t>　</a:t>
                </a:r>
                <a:r>
                  <a:rPr lang="ja-JP" altLang="en-US" sz="1050" dirty="0" smtClean="0"/>
                  <a:t>　当ボランティア</a:t>
                </a:r>
                <a:r>
                  <a:rPr lang="ja-JP" altLang="en-US" sz="1050" dirty="0"/>
                  <a:t>の</a:t>
                </a:r>
                <a:r>
                  <a:rPr lang="ja-JP" altLang="en-US" sz="1050" dirty="0" smtClean="0"/>
                  <a:t>活動</a:t>
                </a:r>
                <a:endParaRPr lang="en-US" altLang="ja-JP" sz="1050" dirty="0" smtClean="0"/>
              </a:p>
              <a:p>
                <a:r>
                  <a:rPr lang="ja-JP" altLang="en-US" sz="1050" dirty="0"/>
                  <a:t>　</a:t>
                </a:r>
                <a:r>
                  <a:rPr lang="ja-JP" altLang="en-US" sz="1050" dirty="0" smtClean="0"/>
                  <a:t>　記事記載</a:t>
                </a:r>
                <a:endParaRPr lang="en-US" altLang="ja-JP" sz="1050" dirty="0" smtClean="0"/>
              </a:p>
              <a:p>
                <a:endParaRPr lang="en-US" altLang="ja-JP" sz="800" dirty="0" smtClean="0"/>
              </a:p>
              <a:p>
                <a:r>
                  <a:rPr lang="ja-JP" altLang="en-US" sz="1050" dirty="0" smtClean="0"/>
                  <a:t>　・</a:t>
                </a:r>
                <a:r>
                  <a:rPr lang="en-US" altLang="ja-JP" sz="1050" dirty="0"/>
                  <a:t>2</a:t>
                </a:r>
                <a:r>
                  <a:rPr lang="ja-JP" altLang="en-US" sz="1050" dirty="0"/>
                  <a:t>月に地元の</a:t>
                </a:r>
                <a:r>
                  <a:rPr lang="en-US" altLang="ja-JP" sz="1050" dirty="0"/>
                  <a:t>FM</a:t>
                </a:r>
                <a:r>
                  <a:rPr lang="ja-JP" altLang="en-US" sz="1050" dirty="0"/>
                  <a:t>局（</a:t>
                </a:r>
                <a:r>
                  <a:rPr lang="en-US" altLang="ja-JP" sz="1050" dirty="0" smtClean="0"/>
                  <a:t>SEA</a:t>
                </a:r>
              </a:p>
              <a:p>
                <a:r>
                  <a:rPr lang="ja-JP" altLang="en-US" sz="1050" dirty="0"/>
                  <a:t>　　</a:t>
                </a:r>
                <a:r>
                  <a:rPr lang="en-US" altLang="ja-JP" sz="1050" dirty="0"/>
                  <a:t>WAVE</a:t>
                </a:r>
                <a:r>
                  <a:rPr lang="ja-JP" altLang="en-US" sz="1050" dirty="0"/>
                  <a:t>）でひろの</a:t>
                </a:r>
                <a:r>
                  <a:rPr lang="ja-JP" altLang="en-US" sz="1050" dirty="0" smtClean="0"/>
                  <a:t>オリーブ</a:t>
                </a:r>
                <a:endParaRPr lang="en-US" altLang="ja-JP" sz="1050" dirty="0" smtClean="0"/>
              </a:p>
              <a:p>
                <a:r>
                  <a:rPr lang="ja-JP" altLang="en-US" sz="1050" dirty="0"/>
                  <a:t>　</a:t>
                </a:r>
                <a:r>
                  <a:rPr lang="ja-JP" altLang="en-US" sz="1050" dirty="0" smtClean="0"/>
                  <a:t>　村</a:t>
                </a:r>
                <a:r>
                  <a:rPr lang="ja-JP" altLang="en-US" sz="1050" dirty="0"/>
                  <a:t>の</a:t>
                </a:r>
                <a:r>
                  <a:rPr lang="ja-JP" altLang="en-US" sz="1050" dirty="0" smtClean="0"/>
                  <a:t>取材がありました。</a:t>
                </a:r>
                <a:endParaRPr lang="en-US" altLang="ja-JP" sz="1050" dirty="0" smtClean="0"/>
              </a:p>
              <a:p>
                <a:endParaRPr lang="en-US" altLang="ja-JP" sz="800" dirty="0" smtClean="0"/>
              </a:p>
              <a:p>
                <a:r>
                  <a:rPr lang="ja-JP" altLang="ja-JP" sz="1050" dirty="0"/>
                  <a:t>　</a:t>
                </a:r>
                <a:r>
                  <a:rPr lang="ja-JP" altLang="en-US" sz="1050" dirty="0" smtClean="0"/>
                  <a:t>・</a:t>
                </a:r>
                <a:r>
                  <a:rPr lang="en-US" altLang="ja-JP" sz="1050" dirty="0" smtClean="0"/>
                  <a:t>5</a:t>
                </a:r>
                <a:r>
                  <a:rPr lang="ja-JP" altLang="en-US" sz="1050" dirty="0" smtClean="0"/>
                  <a:t>月</a:t>
                </a:r>
                <a:r>
                  <a:rPr lang="en-US" altLang="ja-JP" sz="1050" dirty="0" smtClean="0"/>
                  <a:t>NHK</a:t>
                </a:r>
                <a:r>
                  <a:rPr lang="ja-JP" altLang="ja-JP" sz="1050" dirty="0"/>
                  <a:t>が取材に</a:t>
                </a:r>
                <a:r>
                  <a:rPr lang="ja-JP" altLang="ja-JP" sz="1050" dirty="0" smtClean="0"/>
                  <a:t>訪れました</a:t>
                </a:r>
                <a:r>
                  <a:rPr lang="ja-JP" altLang="en-US" sz="1050" dirty="0" smtClean="0"/>
                  <a:t>）</a:t>
                </a:r>
                <a:endParaRPr lang="ja-JP" altLang="ja-JP" sz="1050" dirty="0"/>
              </a:p>
              <a:p>
                <a:r>
                  <a:rPr lang="ja-JP" altLang="ja-JP" sz="1050" dirty="0"/>
                  <a:t>　　　・</a:t>
                </a:r>
                <a:r>
                  <a:rPr lang="en-US" altLang="ja-JP" sz="1050" dirty="0"/>
                  <a:t>2013.5.14</a:t>
                </a:r>
                <a:r>
                  <a:rPr lang="ja-JP" altLang="ja-JP" sz="1050" dirty="0"/>
                  <a:t>（火）</a:t>
                </a:r>
              </a:p>
              <a:p>
                <a:r>
                  <a:rPr lang="ja-JP" altLang="ja-JP" sz="1050" dirty="0"/>
                  <a:t>　　　</a:t>
                </a:r>
                <a:r>
                  <a:rPr lang="ja-JP" altLang="ja-JP" sz="1050" dirty="0" smtClean="0"/>
                  <a:t>二</a:t>
                </a:r>
                <a:r>
                  <a:rPr lang="ja-JP" altLang="ja-JP" sz="1050" dirty="0"/>
                  <a:t>ツ沼総合公園、小学校</a:t>
                </a:r>
              </a:p>
              <a:p>
                <a:endParaRPr lang="ja-JP" altLang="ja-JP" sz="1050" dirty="0"/>
              </a:p>
            </p:txBody>
          </p:sp>
          <p:pic>
            <p:nvPicPr>
              <p:cNvPr id="40" name="Picture 23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1756" y="7291090"/>
                <a:ext cx="847725" cy="12539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Picture 24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21087" y="7977897"/>
                <a:ext cx="668445" cy="567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図 41" descr="C:\Users\馬上　義幸\Desktop\ひろのオリーブ村\オリーブプロジェクト\写真\20130514_NHKが来た\DSCN0182.jpg"/>
              <p:cNvPicPr/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21087" y="8689032"/>
                <a:ext cx="668445" cy="56684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3" name="グループ化 42"/>
            <p:cNvGrpSpPr/>
            <p:nvPr/>
          </p:nvGrpSpPr>
          <p:grpSpPr>
            <a:xfrm>
              <a:off x="352127" y="6932639"/>
              <a:ext cx="2728135" cy="1940061"/>
              <a:chOff x="9713168" y="552128"/>
              <a:chExt cx="2736304" cy="2454629"/>
            </a:xfrm>
          </p:grpSpPr>
          <p:grpSp>
            <p:nvGrpSpPr>
              <p:cNvPr id="44" name="グループ化 43"/>
              <p:cNvGrpSpPr/>
              <p:nvPr/>
            </p:nvGrpSpPr>
            <p:grpSpPr>
              <a:xfrm>
                <a:off x="9713168" y="552128"/>
                <a:ext cx="2736304" cy="2454629"/>
                <a:chOff x="0" y="0"/>
                <a:chExt cx="9090837" cy="6671448"/>
              </a:xfrm>
            </p:grpSpPr>
            <p:sp>
              <p:nvSpPr>
                <p:cNvPr id="48" name="図形 47"/>
                <p:cNvSpPr/>
                <p:nvPr/>
              </p:nvSpPr>
              <p:spPr>
                <a:xfrm>
                  <a:off x="0" y="10632"/>
                  <a:ext cx="8952255" cy="5546552"/>
                </a:xfrm>
                <a:prstGeom prst="swooshArrow">
                  <a:avLst>
                    <a:gd name="adj1" fmla="val 25000"/>
                    <a:gd name="adj2" fmla="val 25000"/>
                  </a:avLst>
                </a:prstGeom>
                <a:scene3d>
                  <a:camera prst="isometricOffAxis2Left" zoom="95000"/>
                  <a:lightRig rig="flat" dir="t"/>
                </a:scene3d>
                <a:sp3d z="-400500" extrusionH="63500" contourW="12700" prstMaterial="matte">
                  <a:contourClr>
                    <a:schemeClr val="lt1">
                      <a:tint val="50000"/>
                    </a:schemeClr>
                  </a:contourClr>
                </a:sp3d>
              </p:spPr>
              <p:style>
                <a:lnRef idx="0">
                  <a:schemeClr val="dk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49" name="円/楕円 48"/>
                <p:cNvSpPr/>
                <p:nvPr/>
              </p:nvSpPr>
              <p:spPr>
                <a:xfrm>
                  <a:off x="946297" y="4093535"/>
                  <a:ext cx="237236" cy="237236"/>
                </a:xfrm>
                <a:prstGeom prst="ellipse">
                  <a:avLst/>
                </a:prstGeom>
                <a:scene3d>
                  <a:camera prst="isometricOffAxis2Left" zoom="95000"/>
                  <a:lightRig rig="flat" dir="t"/>
                </a:scene3d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0" name="フリーフォーム 49"/>
                <p:cNvSpPr/>
                <p:nvPr/>
              </p:nvSpPr>
              <p:spPr>
                <a:xfrm>
                  <a:off x="903766" y="4263352"/>
                  <a:ext cx="2128498" cy="2071815"/>
                </a:xfrm>
                <a:custGeom>
                  <a:avLst/>
                  <a:gdLst>
                    <a:gd name="connsiteX0" fmla="*/ 0 w 2128498"/>
                    <a:gd name="connsiteY0" fmla="*/ 0 h 1534298"/>
                    <a:gd name="connsiteX1" fmla="*/ 2128498 w 2128498"/>
                    <a:gd name="connsiteY1" fmla="*/ 0 h 1534298"/>
                    <a:gd name="connsiteX2" fmla="*/ 2128498 w 2128498"/>
                    <a:gd name="connsiteY2" fmla="*/ 1534298 h 1534298"/>
                    <a:gd name="connsiteX3" fmla="*/ 0 w 2128498"/>
                    <a:gd name="connsiteY3" fmla="*/ 1534298 h 1534298"/>
                    <a:gd name="connsiteX4" fmla="*/ 0 w 2128498"/>
                    <a:gd name="connsiteY4" fmla="*/ 0 h 1534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28498" h="1534298">
                      <a:moveTo>
                        <a:pt x="0" y="0"/>
                      </a:moveTo>
                      <a:lnTo>
                        <a:pt x="2128498" y="0"/>
                      </a:lnTo>
                      <a:lnTo>
                        <a:pt x="2128498" y="1534298"/>
                      </a:lnTo>
                      <a:lnTo>
                        <a:pt x="0" y="1534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cene3d>
                  <a:camera prst="isometricOffAxis2Left" zoom="95000"/>
                  <a:lightRig rig="flat" dir="t"/>
                </a:scene3d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5706" tIns="0" rIns="0" bIns="0" numCol="1" spcCol="127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Aft>
                      <a:spcPts val="755"/>
                    </a:spcAft>
                  </a:pPr>
                  <a:r>
                    <a:rPr lang="ja-JP" sz="7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苗木作成、公共用地への植樹</a:t>
                  </a:r>
                  <a:r>
                    <a:rPr lang="ja-JP" sz="700" kern="1200" dirty="0">
                      <a:solidFill>
                        <a:srgbClr val="000000"/>
                      </a:solidFill>
                      <a:effectLst/>
                      <a:latin typeface="メイリオ"/>
                      <a:ea typeface="Century"/>
                      <a:cs typeface="Times New Roman"/>
                    </a:rPr>
                    <a:t> </a:t>
                  </a:r>
                  <a:endParaRPr lang="ja-JP" sz="7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sp>
              <p:nvSpPr>
                <p:cNvPr id="51" name="円/楕円 50"/>
                <p:cNvSpPr/>
                <p:nvPr/>
              </p:nvSpPr>
              <p:spPr>
                <a:xfrm>
                  <a:off x="2349795" y="2775097"/>
                  <a:ext cx="412584" cy="412584"/>
                </a:xfrm>
                <a:prstGeom prst="ellipse">
                  <a:avLst/>
                </a:prstGeom>
                <a:scene3d>
                  <a:camera prst="isometricOffAxis2Left" zoom="95000"/>
                  <a:lightRig rig="flat" dir="t"/>
                </a:scene3d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3750088"/>
                    <a:satOff val="-5627"/>
                    <a:lumOff val="-915"/>
                    <a:alphaOff val="0"/>
                  </a:schemeClr>
                </a:fillRef>
                <a:effectRef idx="0">
                  <a:schemeClr val="accent3">
                    <a:hueOff val="3750088"/>
                    <a:satOff val="-5627"/>
                    <a:lumOff val="-915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2" name="フリーフォーム 51"/>
                <p:cNvSpPr/>
                <p:nvPr/>
              </p:nvSpPr>
              <p:spPr>
                <a:xfrm>
                  <a:off x="2296632" y="3178565"/>
                  <a:ext cx="2166068" cy="1565369"/>
                </a:xfrm>
                <a:custGeom>
                  <a:avLst/>
                  <a:gdLst>
                    <a:gd name="connsiteX0" fmla="*/ 0 w 2166067"/>
                    <a:gd name="connsiteY0" fmla="*/ 0 h 2402994"/>
                    <a:gd name="connsiteX1" fmla="*/ 2166067 w 2166067"/>
                    <a:gd name="connsiteY1" fmla="*/ 0 h 2402994"/>
                    <a:gd name="connsiteX2" fmla="*/ 2166067 w 2166067"/>
                    <a:gd name="connsiteY2" fmla="*/ 2402994 h 2402994"/>
                    <a:gd name="connsiteX3" fmla="*/ 0 w 2166067"/>
                    <a:gd name="connsiteY3" fmla="*/ 2402994 h 2402994"/>
                    <a:gd name="connsiteX4" fmla="*/ 0 w 2166067"/>
                    <a:gd name="connsiteY4" fmla="*/ 0 h 24029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6067" h="2402994">
                      <a:moveTo>
                        <a:pt x="0" y="0"/>
                      </a:moveTo>
                      <a:lnTo>
                        <a:pt x="2166067" y="0"/>
                      </a:lnTo>
                      <a:lnTo>
                        <a:pt x="2166067" y="2402994"/>
                      </a:lnTo>
                      <a:lnTo>
                        <a:pt x="0" y="24029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cene3d>
                  <a:camera prst="isometricOffAxis2Left" zoom="95000"/>
                  <a:lightRig rig="flat" dir="t"/>
                </a:scene3d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18620" tIns="0" rIns="0" bIns="0" numCol="1" spcCol="127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Aft>
                      <a:spcPts val="755"/>
                    </a:spcAft>
                  </a:pPr>
                  <a:r>
                    <a:rPr lang="ja-JP" sz="7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オリーブの実結実と試作加工</a:t>
                  </a:r>
                  <a:endParaRPr lang="ja-JP" sz="7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sp>
              <p:nvSpPr>
                <p:cNvPr id="53" name="円/楕円 52"/>
                <p:cNvSpPr/>
                <p:nvPr/>
              </p:nvSpPr>
              <p:spPr>
                <a:xfrm>
                  <a:off x="4189228" y="1733107"/>
                  <a:ext cx="546674" cy="546674"/>
                </a:xfrm>
                <a:prstGeom prst="ellipse">
                  <a:avLst/>
                </a:prstGeom>
                <a:scene3d>
                  <a:camera prst="isometricOffAxis2Left" zoom="95000"/>
                  <a:lightRig rig="flat" dir="t"/>
                </a:scene3d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7500176"/>
                    <a:satOff val="-11253"/>
                    <a:lumOff val="-1830"/>
                    <a:alphaOff val="0"/>
                  </a:schemeClr>
                </a:fillRef>
                <a:effectRef idx="0">
                  <a:schemeClr val="accent3">
                    <a:hueOff val="7500176"/>
                    <a:satOff val="-11253"/>
                    <a:lumOff val="-183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4" name="フリーフォーム 53"/>
                <p:cNvSpPr/>
                <p:nvPr/>
              </p:nvSpPr>
              <p:spPr>
                <a:xfrm>
                  <a:off x="4104167" y="2317730"/>
                  <a:ext cx="2166068" cy="2288333"/>
                </a:xfrm>
                <a:custGeom>
                  <a:avLst/>
                  <a:gdLst>
                    <a:gd name="connsiteX0" fmla="*/ 0 w 2166067"/>
                    <a:gd name="connsiteY0" fmla="*/ 0 h 2427103"/>
                    <a:gd name="connsiteX1" fmla="*/ 2166067 w 2166067"/>
                    <a:gd name="connsiteY1" fmla="*/ 0 h 2427103"/>
                    <a:gd name="connsiteX2" fmla="*/ 2166067 w 2166067"/>
                    <a:gd name="connsiteY2" fmla="*/ 2427103 h 2427103"/>
                    <a:gd name="connsiteX3" fmla="*/ 0 w 2166067"/>
                    <a:gd name="connsiteY3" fmla="*/ 2427103 h 2427103"/>
                    <a:gd name="connsiteX4" fmla="*/ 0 w 2166067"/>
                    <a:gd name="connsiteY4" fmla="*/ 0 h 2427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6067" h="2427103">
                      <a:moveTo>
                        <a:pt x="0" y="0"/>
                      </a:moveTo>
                      <a:lnTo>
                        <a:pt x="2166067" y="0"/>
                      </a:lnTo>
                      <a:lnTo>
                        <a:pt x="2166067" y="2427103"/>
                      </a:lnTo>
                      <a:lnTo>
                        <a:pt x="0" y="242710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cene3d>
                  <a:camera prst="isometricOffAxis2Left" zoom="95000"/>
                  <a:lightRig rig="flat" dir="t"/>
                </a:scene3d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89671" tIns="0" rIns="0" bIns="0" numCol="1" spcCol="127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Aft>
                      <a:spcPts val="755"/>
                    </a:spcAft>
                  </a:pPr>
                  <a:r>
                    <a:rPr lang="ja-JP" sz="7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オリーブ加工と販売開始</a:t>
                  </a:r>
                  <a:endParaRPr lang="ja-JP" sz="7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sp>
              <p:nvSpPr>
                <p:cNvPr id="55" name="円/楕円 54"/>
                <p:cNvSpPr/>
                <p:nvPr/>
              </p:nvSpPr>
              <p:spPr>
                <a:xfrm>
                  <a:off x="6432697" y="1010093"/>
                  <a:ext cx="732337" cy="732337"/>
                </a:xfrm>
                <a:prstGeom prst="ellipse">
                  <a:avLst/>
                </a:prstGeom>
                <a:scene3d>
                  <a:camera prst="isometricOffAxis2Left" zoom="95000"/>
                  <a:lightRig rig="flat" dir="t"/>
                </a:scene3d>
                <a:sp3d extrusionH="381000" contourW="38100" prstMaterial="matte">
                  <a:contourClr>
                    <a:schemeClr val="lt1"/>
                  </a:contourClr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11250264"/>
                    <a:satOff val="-16880"/>
                    <a:lumOff val="-2745"/>
                    <a:alphaOff val="0"/>
                  </a:schemeClr>
                </a:fillRef>
                <a:effectRef idx="0">
                  <a:schemeClr val="accent3">
                    <a:hueOff val="11250264"/>
                    <a:satOff val="-16880"/>
                    <a:lumOff val="-2745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56" name="フリーフォーム 55"/>
                <p:cNvSpPr/>
                <p:nvPr/>
              </p:nvSpPr>
              <p:spPr>
                <a:xfrm>
                  <a:off x="5901071" y="1291830"/>
                  <a:ext cx="2166068" cy="2862446"/>
                </a:xfrm>
                <a:custGeom>
                  <a:avLst/>
                  <a:gdLst>
                    <a:gd name="connsiteX0" fmla="*/ 0 w 2166067"/>
                    <a:gd name="connsiteY0" fmla="*/ 0 h 2983605"/>
                    <a:gd name="connsiteX1" fmla="*/ 2166067 w 2166067"/>
                    <a:gd name="connsiteY1" fmla="*/ 0 h 2983605"/>
                    <a:gd name="connsiteX2" fmla="*/ 2166067 w 2166067"/>
                    <a:gd name="connsiteY2" fmla="*/ 2983605 h 2983605"/>
                    <a:gd name="connsiteX3" fmla="*/ 0 w 2166067"/>
                    <a:gd name="connsiteY3" fmla="*/ 2983605 h 2983605"/>
                    <a:gd name="connsiteX4" fmla="*/ 0 w 2166067"/>
                    <a:gd name="connsiteY4" fmla="*/ 0 h 2983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6067" h="2983605">
                      <a:moveTo>
                        <a:pt x="0" y="0"/>
                      </a:moveTo>
                      <a:lnTo>
                        <a:pt x="2166067" y="0"/>
                      </a:lnTo>
                      <a:lnTo>
                        <a:pt x="2166067" y="2983605"/>
                      </a:lnTo>
                      <a:lnTo>
                        <a:pt x="0" y="2983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cene3d>
                  <a:camera prst="isometricOffAxis2Left" zoom="95000"/>
                  <a:lightRig rig="flat" dir="t"/>
                </a:scene3d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88050" tIns="0" rIns="0" bIns="0" numCol="1" spcCol="127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Aft>
                      <a:spcPts val="755"/>
                    </a:spcAft>
                  </a:pPr>
                  <a:r>
                    <a:rPr lang="ja-JP" sz="7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オリーブ活用の観光事業開始</a:t>
                  </a:r>
                  <a:endParaRPr lang="ja-JP" sz="7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sp>
              <p:nvSpPr>
                <p:cNvPr id="57" name="Title 1"/>
                <p:cNvSpPr>
                  <a:spLocks noGrp="1"/>
                </p:cNvSpPr>
                <p:nvPr/>
              </p:nvSpPr>
              <p:spPr>
                <a:xfrm>
                  <a:off x="268070" y="133111"/>
                  <a:ext cx="8229600" cy="85386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t">
                  <a:normAutofit fontScale="90000" lnSpcReduction="10000"/>
                </a:bodyPr>
                <a:lstStyle/>
                <a:p>
                  <a:pPr indent="203200">
                    <a:lnSpc>
                      <a:spcPct val="120000"/>
                    </a:lnSpc>
                    <a:spcAft>
                      <a:spcPts val="0"/>
                    </a:spcAft>
                  </a:pPr>
                  <a:r>
                    <a:rPr lang="ja-JP" sz="1050" kern="1200" dirty="0">
                      <a:solidFill>
                        <a:srgbClr val="000000"/>
                      </a:solidFill>
                      <a:effectLst/>
                      <a:latin typeface="Arial"/>
                      <a:ea typeface="ＭＳ ゴシック"/>
                      <a:cs typeface="Times New Roman"/>
                    </a:rPr>
                    <a:t>タイムライン</a:t>
                  </a:r>
                  <a:endParaRPr lang="ja-JP" sz="105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sp>
              <p:nvSpPr>
                <p:cNvPr id="58" name="山形 57"/>
                <p:cNvSpPr/>
                <p:nvPr/>
              </p:nvSpPr>
              <p:spPr>
                <a:xfrm>
                  <a:off x="5209953" y="3902150"/>
                  <a:ext cx="3641652" cy="842469"/>
                </a:xfrm>
                <a:prstGeom prst="chevron">
                  <a:avLst/>
                </a:prstGeom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>
                    <a:lnSpc>
                      <a:spcPct val="120000"/>
                    </a:lnSpc>
                    <a:spcAft>
                      <a:spcPts val="0"/>
                    </a:spcAft>
                  </a:pPr>
                  <a:r>
                    <a:rPr lang="en-US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 </a:t>
                  </a:r>
                  <a:endParaRPr lang="en-US" sz="600" dirty="0">
                    <a:solidFill>
                      <a:srgbClr val="030001"/>
                    </a:solidFill>
                    <a:latin typeface="メイリオ"/>
                  </a:endParaRPr>
                </a:p>
                <a:p>
                  <a:pPr>
                    <a:lnSpc>
                      <a:spcPct val="120000"/>
                    </a:lnSpc>
                    <a:spcAft>
                      <a:spcPts val="0"/>
                    </a:spcAft>
                  </a:pPr>
                  <a:r>
                    <a:rPr lang="en-US" sz="600" kern="1200" dirty="0" smtClean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2012.9</a:t>
                  </a:r>
                  <a:r>
                    <a:rPr lang="ja-JP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～</a:t>
                  </a:r>
                  <a:r>
                    <a:rPr lang="en-US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2017.12</a:t>
                  </a:r>
                  <a:endParaRPr lang="ja-JP" sz="6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sp>
              <p:nvSpPr>
                <p:cNvPr id="59" name="山形 58"/>
                <p:cNvSpPr/>
                <p:nvPr/>
              </p:nvSpPr>
              <p:spPr>
                <a:xfrm>
                  <a:off x="5220584" y="4837814"/>
                  <a:ext cx="3631021" cy="839156"/>
                </a:xfrm>
                <a:prstGeom prst="chevron">
                  <a:avLst/>
                </a:prstGeom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3">
                    <a:hueOff val="3750088"/>
                    <a:satOff val="-5627"/>
                    <a:lumOff val="-915"/>
                    <a:alphaOff val="0"/>
                  </a:schemeClr>
                </a:fillRef>
                <a:effectRef idx="2">
                  <a:schemeClr val="accent3">
                    <a:hueOff val="3750088"/>
                    <a:satOff val="-5627"/>
                    <a:lumOff val="-915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>
                    <a:lnSpc>
                      <a:spcPct val="120000"/>
                    </a:lnSpc>
                    <a:spcAft>
                      <a:spcPts val="0"/>
                    </a:spcAft>
                  </a:pPr>
                  <a:r>
                    <a:rPr lang="ja-JP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　</a:t>
                  </a:r>
                  <a:endParaRPr lang="ja-JP" sz="6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  <a:p>
                  <a:pPr>
                    <a:lnSpc>
                      <a:spcPct val="120000"/>
                    </a:lnSpc>
                    <a:spcAft>
                      <a:spcPts val="0"/>
                    </a:spcAft>
                  </a:pPr>
                  <a:r>
                    <a:rPr lang="en-US" sz="600" kern="1200" dirty="0" smtClean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2018.1</a:t>
                  </a:r>
                  <a:r>
                    <a:rPr lang="ja-JP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～</a:t>
                  </a:r>
                  <a:r>
                    <a:rPr lang="en-US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2022.12</a:t>
                  </a:r>
                  <a:endParaRPr lang="ja-JP" sz="6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sp>
              <p:nvSpPr>
                <p:cNvPr id="60" name="山形 59"/>
                <p:cNvSpPr/>
                <p:nvPr/>
              </p:nvSpPr>
              <p:spPr>
                <a:xfrm>
                  <a:off x="5263116" y="5794165"/>
                  <a:ext cx="3588488" cy="877283"/>
                </a:xfrm>
                <a:prstGeom prst="chevron">
                  <a:avLst/>
                </a:prstGeom>
                <a:scene3d>
                  <a:camera prst="orthographicFront"/>
                  <a:lightRig rig="flat" dir="t"/>
                </a:scene3d>
                <a:sp3d prstMaterial="plastic">
                  <a:bevelT w="120900" h="88900"/>
                  <a:bevelB w="88900" h="31750" prst="angle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3">
                    <a:hueOff val="7500176"/>
                    <a:satOff val="-11253"/>
                    <a:lumOff val="-1830"/>
                    <a:alphaOff val="0"/>
                  </a:schemeClr>
                </a:fillRef>
                <a:effectRef idx="2">
                  <a:schemeClr val="accent3">
                    <a:hueOff val="7500176"/>
                    <a:satOff val="-11253"/>
                    <a:lumOff val="-183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>
                    <a:lnSpc>
                      <a:spcPct val="120000"/>
                    </a:lnSpc>
                    <a:spcAft>
                      <a:spcPts val="0"/>
                    </a:spcAft>
                  </a:pPr>
                  <a:r>
                    <a:rPr lang="ja-JP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　</a:t>
                  </a:r>
                  <a:endParaRPr lang="en-US" altLang="ja-JP" sz="600" dirty="0">
                    <a:solidFill>
                      <a:srgbClr val="030001"/>
                    </a:solidFill>
                    <a:latin typeface="メイリオ"/>
                  </a:endParaRPr>
                </a:p>
                <a:p>
                  <a:pPr>
                    <a:lnSpc>
                      <a:spcPct val="120000"/>
                    </a:lnSpc>
                    <a:spcAft>
                      <a:spcPts val="0"/>
                    </a:spcAft>
                  </a:pPr>
                  <a:r>
                    <a:rPr lang="en-US" sz="600" kern="1200" dirty="0" smtClean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2023.1</a:t>
                  </a:r>
                  <a:r>
                    <a:rPr lang="ja-JP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～</a:t>
                  </a:r>
                  <a:r>
                    <a:rPr lang="en-US" sz="600" kern="1200" dirty="0">
                      <a:solidFill>
                        <a:srgbClr val="000000"/>
                      </a:solidFill>
                      <a:effectLst/>
                      <a:ea typeface="ＭＳ 明朝"/>
                      <a:cs typeface="Times New Roman"/>
                    </a:rPr>
                    <a:t>2033.12</a:t>
                  </a:r>
                  <a:endParaRPr lang="ja-JP" sz="6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sp>
              <p:nvSpPr>
                <p:cNvPr id="61" name="テキスト ボックス 26"/>
                <p:cNvSpPr txBox="1"/>
                <p:nvPr/>
              </p:nvSpPr>
              <p:spPr>
                <a:xfrm>
                  <a:off x="5289951" y="3444186"/>
                  <a:ext cx="3561654" cy="5486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>
                    <a:lnSpc>
                      <a:spcPct val="120000"/>
                    </a:lnSpc>
                    <a:spcAft>
                      <a:spcPts val="0"/>
                    </a:spcAft>
                  </a:pPr>
                  <a:r>
                    <a:rPr lang="ja-JP" sz="600" b="1" kern="1200" dirty="0">
                      <a:solidFill>
                        <a:srgbClr val="000000"/>
                      </a:solidFill>
                      <a:effectLst/>
                      <a:latin typeface="Century"/>
                      <a:ea typeface="ＭＳ 明朝"/>
                      <a:cs typeface="Times New Roman"/>
                    </a:rPr>
                    <a:t>（今後のスケジュール）</a:t>
                  </a:r>
                  <a:endParaRPr lang="ja-JP" sz="600" dirty="0">
                    <a:solidFill>
                      <a:srgbClr val="030001"/>
                    </a:solidFill>
                    <a:effectLst/>
                    <a:latin typeface="メイリオ"/>
                  </a:endParaRPr>
                </a:p>
              </p:txBody>
            </p:sp>
            <p:pic>
              <p:nvPicPr>
                <p:cNvPr id="62" name="Picture 3"/>
                <p:cNvPicPr>
                  <a:picLocks noChangeAspect="1"/>
                </p:cNvPicPr>
                <p:nvPr/>
              </p:nvPicPr>
              <p:blipFill>
                <a:blip r:embed="rId2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68632" y="0"/>
                  <a:ext cx="2062717" cy="1552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3" name="Picture 3"/>
                <p:cNvPicPr>
                  <a:picLocks noChangeAspect="1"/>
                </p:cNvPicPr>
                <p:nvPr/>
              </p:nvPicPr>
              <p:blipFill>
                <a:blip r:embed="rId2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28121" y="159488"/>
                  <a:ext cx="2062716" cy="1552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64" name="直線コネクタ 63"/>
                <p:cNvCxnSpPr/>
                <p:nvPr/>
              </p:nvCxnSpPr>
              <p:spPr>
                <a:xfrm flipV="1">
                  <a:off x="415015" y="776176"/>
                  <a:ext cx="4061110" cy="21267"/>
                </a:xfrm>
                <a:prstGeom prst="line">
                  <a:avLst/>
                </a:prstGeom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テキスト ボックス 44"/>
              <p:cNvSpPr txBox="1"/>
              <p:nvPr/>
            </p:nvSpPr>
            <p:spPr>
              <a:xfrm>
                <a:off x="11344682" y="1962091"/>
                <a:ext cx="11047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ja-JP" sz="500" dirty="0">
                    <a:solidFill>
                      <a:srgbClr val="FF0000"/>
                    </a:solidFill>
                  </a:rPr>
                  <a:t>短期</a:t>
                </a:r>
              </a:p>
              <a:p>
                <a:r>
                  <a:rPr lang="ja-JP" altLang="ja-JP" sz="500" dirty="0">
                    <a:solidFill>
                      <a:srgbClr val="FF0000"/>
                    </a:solidFill>
                  </a:rPr>
                  <a:t>・オリーブの木を普及、</a:t>
                </a:r>
                <a:r>
                  <a:rPr lang="en-US" altLang="ja-JP" sz="500" dirty="0">
                    <a:solidFill>
                      <a:srgbClr val="FF0000"/>
                    </a:solidFill>
                  </a:rPr>
                  <a:t>NPO</a:t>
                </a:r>
                <a:r>
                  <a:rPr lang="ja-JP" altLang="ja-JP" sz="500" dirty="0">
                    <a:solidFill>
                      <a:srgbClr val="FF0000"/>
                    </a:solidFill>
                  </a:rPr>
                  <a:t>化</a:t>
                </a:r>
                <a:r>
                  <a:rPr lang="ja-JP" altLang="ja-JP" sz="500" dirty="0" smtClean="0">
                    <a:solidFill>
                      <a:srgbClr val="FF0000"/>
                    </a:solidFill>
                  </a:rPr>
                  <a:t>実現</a:t>
                </a:r>
                <a:endParaRPr lang="ja-JP" altLang="ja-JP" sz="5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1369352" y="2280320"/>
                <a:ext cx="6511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ja-JP" sz="500" dirty="0">
                    <a:solidFill>
                      <a:srgbClr val="FF0000"/>
                    </a:solidFill>
                  </a:rPr>
                  <a:t>中期</a:t>
                </a:r>
              </a:p>
              <a:p>
                <a:r>
                  <a:rPr lang="ja-JP" altLang="ja-JP" sz="500" dirty="0">
                    <a:solidFill>
                      <a:srgbClr val="FF0000"/>
                    </a:solidFill>
                  </a:rPr>
                  <a:t>・加工と販売予定</a:t>
                </a: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11369352" y="2640360"/>
                <a:ext cx="60144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ja-JP" sz="500" dirty="0">
                    <a:solidFill>
                      <a:srgbClr val="FF0000"/>
                    </a:solidFill>
                  </a:rPr>
                  <a:t>長期</a:t>
                </a:r>
              </a:p>
              <a:p>
                <a:r>
                  <a:rPr lang="ja-JP" altLang="ja-JP" sz="500" dirty="0">
                    <a:solidFill>
                      <a:srgbClr val="FF0000"/>
                    </a:solidFill>
                  </a:rPr>
                  <a:t>・観光事業検討</a:t>
                </a:r>
              </a:p>
            </p:txBody>
          </p:sp>
        </p:grpSp>
        <p:pic>
          <p:nvPicPr>
            <p:cNvPr id="65" name="Picture 6" descr="https://fbcdn-sphotos-c-a.akamaihd.net/hphotos-ak-frc1/s720x720/580260_460637777354107_465002435_n.jpg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4864" y="198222"/>
              <a:ext cx="1737828" cy="989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図 65" descr="C:\Users\馬上　義幸\Desktop\ひろのオリーブ村\オリーブプロジェクト\写真\20130217_広野中央公民館で説明会\IMGP0041.JPG"/>
            <p:cNvPicPr/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300" y="3995936"/>
              <a:ext cx="797668" cy="6198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正方形/長方形 66"/>
            <p:cNvSpPr/>
            <p:nvPr/>
          </p:nvSpPr>
          <p:spPr>
            <a:xfrm>
              <a:off x="352127" y="6987057"/>
              <a:ext cx="2932857" cy="197743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626187" y="7828910"/>
              <a:ext cx="2664296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（広野町直売所へ寄贈）　</a:t>
              </a:r>
              <a:endParaRPr lang="ja-JP" altLang="ja-JP" sz="1050" dirty="0"/>
            </a:p>
            <a:p>
              <a:r>
                <a:rPr lang="ja-JP" altLang="en-US" sz="1050" dirty="0" smtClean="0"/>
                <a:t>　・場所：</a:t>
              </a:r>
              <a:endParaRPr lang="en-US" altLang="ja-JP" sz="1050" dirty="0" smtClean="0"/>
            </a:p>
            <a:p>
              <a:r>
                <a:rPr lang="ja-JP" altLang="en-US" sz="1050" dirty="0"/>
                <a:t>　</a:t>
              </a:r>
              <a:r>
                <a:rPr lang="ja-JP" altLang="en-US" sz="1050" dirty="0" smtClean="0"/>
                <a:t>　</a:t>
              </a:r>
              <a:r>
                <a:rPr lang="ja-JP" altLang="ja-JP" sz="1050" dirty="0" smtClean="0"/>
                <a:t>二</a:t>
              </a:r>
              <a:r>
                <a:rPr lang="ja-JP" altLang="ja-JP" sz="1050" dirty="0"/>
                <a:t>ツ沼総合</a:t>
              </a:r>
              <a:r>
                <a:rPr lang="ja-JP" altLang="ja-JP" sz="1050" dirty="0" smtClean="0"/>
                <a:t>公園</a:t>
              </a:r>
              <a:r>
                <a:rPr lang="ja-JP" altLang="en-US" sz="1050" dirty="0" smtClean="0"/>
                <a:t>直売所</a:t>
              </a:r>
              <a:endParaRPr lang="ja-JP" altLang="ja-JP" sz="1050" dirty="0"/>
            </a:p>
          </p:txBody>
        </p:sp>
        <p:pic>
          <p:nvPicPr>
            <p:cNvPr id="69" name="Picture 2" descr="C:\Users\馬上　義幸\Desktop\ひろのオリーブ村\オリーブプロジェクト\写真\20131018_直売所\DSCN0930.JPG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5614" y="8082131"/>
              <a:ext cx="882614" cy="6620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3501008" y="2555776"/>
              <a:ext cx="9028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 smtClean="0"/>
                <a:t>【</a:t>
              </a:r>
              <a:r>
                <a:rPr lang="ja-JP" altLang="en-US" sz="1200" b="1" dirty="0" smtClean="0"/>
                <a:t>植栽等</a:t>
              </a:r>
              <a:r>
                <a:rPr lang="en-US" altLang="ja-JP" sz="1200" b="1" dirty="0" smtClean="0"/>
                <a:t>】</a:t>
              </a:r>
              <a:r>
                <a:rPr lang="ja-JP" altLang="ja-JP" sz="1200" b="1" dirty="0"/>
                <a:t>　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065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124</Words>
  <Application>Microsoft Office PowerPoint</Application>
  <PresentationFormat>画面に合わせる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馬上　義幸</dc:creator>
  <cp:lastModifiedBy>馬上　義幸</cp:lastModifiedBy>
  <cp:revision>12</cp:revision>
  <dcterms:created xsi:type="dcterms:W3CDTF">2013-10-08T23:10:45Z</dcterms:created>
  <dcterms:modified xsi:type="dcterms:W3CDTF">2013-11-06T07:40:32Z</dcterms:modified>
</cp:coreProperties>
</file>